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handoutMasterIdLst>
    <p:handoutMasterId r:id="rId19"/>
  </p:handoutMasterIdLst>
  <p:sldIdLst>
    <p:sldId id="256" r:id="rId2"/>
    <p:sldId id="390" r:id="rId3"/>
    <p:sldId id="389" r:id="rId4"/>
    <p:sldId id="388" r:id="rId5"/>
    <p:sldId id="384" r:id="rId6"/>
    <p:sldId id="368" r:id="rId7"/>
    <p:sldId id="367" r:id="rId8"/>
    <p:sldId id="392" r:id="rId9"/>
    <p:sldId id="391" r:id="rId10"/>
    <p:sldId id="396" r:id="rId11"/>
    <p:sldId id="399" r:id="rId12"/>
    <p:sldId id="393" r:id="rId13"/>
    <p:sldId id="398" r:id="rId14"/>
    <p:sldId id="400" r:id="rId15"/>
    <p:sldId id="394" r:id="rId16"/>
    <p:sldId id="305" r:id="rId17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08A69B4-E4F7-4055-8E95-A8F99C515CB3}">
          <p14:sldIdLst>
            <p14:sldId id="256"/>
            <p14:sldId id="390"/>
            <p14:sldId id="389"/>
            <p14:sldId id="388"/>
            <p14:sldId id="384"/>
            <p14:sldId id="368"/>
            <p14:sldId id="367"/>
            <p14:sldId id="392"/>
            <p14:sldId id="391"/>
            <p14:sldId id="396"/>
            <p14:sldId id="399"/>
            <p14:sldId id="393"/>
            <p14:sldId id="398"/>
            <p14:sldId id="400"/>
            <p14:sldId id="394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анева Марина Александровна" initials="КМА" lastIdx="0" clrIdx="0">
    <p:extLst>
      <p:ext uri="{19B8F6BF-5375-455C-9EA6-DF929625EA0E}">
        <p15:presenceInfo xmlns:p15="http://schemas.microsoft.com/office/powerpoint/2012/main" userId="S-1-5-21-3459247-3763285414-3421907777-93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FFFF99"/>
    <a:srgbClr val="E7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69" autoAdjust="0"/>
    <p:restoredTop sz="90465" autoAdjust="0"/>
  </p:normalViewPr>
  <p:slideViewPr>
    <p:cSldViewPr snapToGrid="0">
      <p:cViewPr varScale="1">
        <p:scale>
          <a:sx n="92" d="100"/>
          <a:sy n="92" d="100"/>
        </p:scale>
        <p:origin x="9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99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34734-E47F-45CC-A16E-59BA491C37E5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218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0218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1906E-761F-4C99-A1C4-8312A7F6A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077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2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6E7A0-C9D5-494E-BB20-BA0075E22D1E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640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2" y="4778376"/>
            <a:ext cx="5438775" cy="39084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2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2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41487-660D-4BBB-84A9-19BC9F1E01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242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41487-660D-4BBB-84A9-19BC9F1E019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076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41487-660D-4BBB-84A9-19BC9F1E019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039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41487-660D-4BBB-84A9-19BC9F1E019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039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41487-660D-4BBB-84A9-19BC9F1E019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968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41487-660D-4BBB-84A9-19BC9F1E019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540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41487-660D-4BBB-84A9-19BC9F1E019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039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41487-660D-4BBB-84A9-19BC9F1E019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876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41487-660D-4BBB-84A9-19BC9F1E019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989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41487-660D-4BBB-84A9-19BC9F1E019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212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41487-660D-4BBB-84A9-19BC9F1E019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827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41487-660D-4BBB-84A9-19BC9F1E019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008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41487-660D-4BBB-84A9-19BC9F1E019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236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41487-660D-4BBB-84A9-19BC9F1E019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835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41487-660D-4BBB-84A9-19BC9F1E019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612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41487-660D-4BBB-84A9-19BC9F1E019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879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41487-660D-4BBB-84A9-19BC9F1E019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529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A5E2-C01A-4555-AD64-83F02BC21F8F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2846-83FA-48B8-A841-8C07A29BD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96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A5E2-C01A-4555-AD64-83F02BC21F8F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2846-83FA-48B8-A841-8C07A29BD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107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A5E2-C01A-4555-AD64-83F02BC21F8F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2846-83FA-48B8-A841-8C07A29BD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285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A5E2-C01A-4555-AD64-83F02BC21F8F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2846-83FA-48B8-A841-8C07A29BD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99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A5E2-C01A-4555-AD64-83F02BC21F8F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2846-83FA-48B8-A841-8C07A29BD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126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A5E2-C01A-4555-AD64-83F02BC21F8F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2846-83FA-48B8-A841-8C07A29BD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185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A5E2-C01A-4555-AD64-83F02BC21F8F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2846-83FA-48B8-A841-8C07A29BD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466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A5E2-C01A-4555-AD64-83F02BC21F8F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2846-83FA-48B8-A841-8C07A29BD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575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A5E2-C01A-4555-AD64-83F02BC21F8F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2846-83FA-48B8-A841-8C07A29BD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193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A5E2-C01A-4555-AD64-83F02BC21F8F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2846-83FA-48B8-A841-8C07A29BD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114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A5E2-C01A-4555-AD64-83F02BC21F8F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2846-83FA-48B8-A841-8C07A29BD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23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48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7A5E2-C01A-4555-AD64-83F02BC21F8F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12846-83FA-48B8-A841-8C07A29BD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895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4493" y="1465730"/>
            <a:ext cx="8386011" cy="348209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14000"/>
              </a:lnSpc>
            </a:pPr>
            <a:r>
              <a:rPr lang="ru-RU" sz="2700" b="1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700" b="1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700" b="1" dirty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700" b="1" dirty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700" b="1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700" b="1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700" b="1" dirty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700" b="1" dirty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700" b="1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700" b="1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3600" b="1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Практика рассмотрения Департаментом государственных закупок Свердловской области заявок участников закупок. Алгоритм работы комиссии. Проблемные вопросы.</a:t>
            </a:r>
            <a:r>
              <a:rPr lang="ru-RU" sz="2700" b="1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700" b="1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700" b="1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700" b="1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700" b="1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700" b="1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700" b="1" dirty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700" b="1" dirty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700" b="1" dirty="0" smtClean="0">
                <a:effectLst>
                  <a:reflection endPos="0" dist="50800" dir="5400000" sy="-100000" algn="bl" rotWithShape="0"/>
                </a:effectLst>
                <a:latin typeface="+mn-lt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700" b="1" dirty="0" smtClean="0">
                <a:effectLst>
                  <a:reflection endPos="0" dist="50800" dir="5400000" sy="-100000" algn="bl" rotWithShape="0"/>
                </a:effectLst>
                <a:latin typeface="+mn-lt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700" b="1" dirty="0">
                <a:effectLst>
                  <a:reflection endPos="0" dist="50800" dir="5400000" sy="-100000" algn="bl" rotWithShape="0"/>
                </a:effectLst>
                <a:latin typeface="+mn-lt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700" b="1" dirty="0">
                <a:effectLst>
                  <a:reflection endPos="0" dist="50800" dir="5400000" sy="-100000" algn="bl" rotWithShape="0"/>
                </a:effectLst>
                <a:latin typeface="+mn-lt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endParaRPr lang="ru-RU" sz="2000" b="1" dirty="0">
              <a:effectLst>
                <a:reflection endPos="0" dist="50800" dir="5400000" sy="-100000" algn="bl" rotWithShape="0"/>
              </a:effectLst>
              <a:latin typeface="+mn-lt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85" y="56800"/>
            <a:ext cx="7280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Департамент государственных закупок Свердловской области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3" y="173328"/>
            <a:ext cx="941282" cy="690274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-9000" y="1053048"/>
            <a:ext cx="9153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74493" y="5304274"/>
            <a:ext cx="83860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заместитель начальника  отдела </a:t>
            </a:r>
            <a:r>
              <a:rPr lang="ru-RU" b="1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проведения конкурентных процедур </a:t>
            </a:r>
          </a:p>
          <a:p>
            <a:pPr algn="ctr"/>
            <a:r>
              <a:rPr lang="ru-RU" b="1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Департамента </a:t>
            </a:r>
            <a:r>
              <a:rPr lang="ru-RU" b="1" dirty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государственных закупок Свердловской области</a:t>
            </a:r>
            <a:br>
              <a:rPr lang="ru-RU" b="1" dirty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b="1" dirty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Суховей Ирина </a:t>
            </a:r>
            <a:r>
              <a:rPr lang="ru-RU" b="1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Владимировна</a:t>
            </a:r>
            <a:endParaRPr lang="ru-RU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73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3" y="173328"/>
            <a:ext cx="941282" cy="69027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-9525" y="936406"/>
            <a:ext cx="91535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572866"/>
              </p:ext>
            </p:extLst>
          </p:nvPr>
        </p:nvGraphicFramePr>
        <p:xfrm>
          <a:off x="627018" y="1085850"/>
          <a:ext cx="7968342" cy="4309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5873">
                  <a:extLst>
                    <a:ext uri="{9D8B030D-6E8A-4147-A177-3AD203B41FA5}">
                      <a16:colId xmlns:a16="http://schemas.microsoft.com/office/drawing/2014/main" val="1772815151"/>
                    </a:ext>
                  </a:extLst>
                </a:gridCol>
                <a:gridCol w="1390915">
                  <a:extLst>
                    <a:ext uri="{9D8B030D-6E8A-4147-A177-3AD203B41FA5}">
                      <a16:colId xmlns:a16="http://schemas.microsoft.com/office/drawing/2014/main" val="3940790809"/>
                    </a:ext>
                  </a:extLst>
                </a:gridCol>
                <a:gridCol w="4271554">
                  <a:extLst>
                    <a:ext uri="{9D8B030D-6E8A-4147-A177-3AD203B41FA5}">
                      <a16:colId xmlns:a16="http://schemas.microsoft.com/office/drawing/2014/main" val="3823563388"/>
                    </a:ext>
                  </a:extLst>
                </a:gridCol>
              </a:tblGrid>
              <a:tr h="60135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Вторые части заявок на участие в электронном аукционе</a:t>
                      </a:r>
                      <a:endParaRPr lang="ru-RU" sz="1600" b="0" i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500" b="0" i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500" b="0" i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4506891"/>
                  </a:ext>
                </a:extLst>
              </a:tr>
              <a:tr h="370775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Декларация о принадлежности участника закупки к СМП или СОНКО </a:t>
                      </a:r>
                      <a:r>
                        <a:rPr lang="ru-RU" sz="1200" b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случае установления заказчиком ограничения, предусмотренного ч. 3 ст. 30 Федерального закона № 44-ФЗ</a:t>
                      </a:r>
                      <a:endParaRPr lang="ru-RU" sz="1200" b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п. 7 ч. 5 ст.66 Федерального закона № 44-ФЗ</a:t>
                      </a:r>
                      <a:endParaRPr lang="ru-RU" sz="1200" b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Участник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закупки должен находиться в реестре субъектов малого предпринимательства.</a:t>
                      </a:r>
                    </a:p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соответствии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со ст. 3 Федерального закона от 24.07.2007 № 209-ФЗ «О развитии малого и среднего предпринимательства в Российской Федерации» субъекты малого и среднего предпринимательства - хозяйствующие субъекты (ЮЛ и ИП), отнесенные в соответствии с условиями, установленными настоящим Федеральным законом, к малым предприятиям, в том числе к </a:t>
                      </a:r>
                      <a:r>
                        <a:rPr lang="ru-RU" sz="1400" b="0" kern="1200" baseline="0" dirty="0" err="1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микропредприятиям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, и средним предприятиям, 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сведения о которых внесены в единый реестр субъектов малого и среднего предпринимательства.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312594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25880" y="0"/>
            <a:ext cx="7258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Практика рассмотрения Департаментом государственных закупок Свердловской области заявок участников закупок. Алгоритм работы комиссии. Проблемные вопросы.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7615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3" y="173328"/>
            <a:ext cx="941282" cy="69027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863602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18955"/>
              </p:ext>
            </p:extLst>
          </p:nvPr>
        </p:nvGraphicFramePr>
        <p:xfrm>
          <a:off x="585090" y="973108"/>
          <a:ext cx="7968342" cy="4075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560">
                  <a:extLst>
                    <a:ext uri="{9D8B030D-6E8A-4147-A177-3AD203B41FA5}">
                      <a16:colId xmlns:a16="http://schemas.microsoft.com/office/drawing/2014/main" val="1772815151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val="3940790809"/>
                    </a:ext>
                  </a:extLst>
                </a:gridCol>
                <a:gridCol w="4829157">
                  <a:extLst>
                    <a:ext uri="{9D8B030D-6E8A-4147-A177-3AD203B41FA5}">
                      <a16:colId xmlns:a16="http://schemas.microsoft.com/office/drawing/2014/main" val="3823563388"/>
                    </a:ext>
                  </a:extLst>
                </a:gridCol>
              </a:tblGrid>
              <a:tr h="39849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Вторые части заявок на участие в электронном аукционе</a:t>
                      </a:r>
                      <a:endParaRPr lang="ru-RU" sz="1600" b="0" i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500" b="0" i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500" b="0" i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4506891"/>
                  </a:ext>
                </a:extLst>
              </a:tr>
              <a:tr h="36769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НПА, принятые в соответствии со </a:t>
                      </a: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ст. 14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Федерального закона </a:t>
                      </a:r>
                      <a:br>
                        <a:rPr lang="ru-RU" sz="1400" b="1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</a:b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№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44-ФЗ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,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случае закупки товаров, работ, услуг, на которые распространяется действие указанных нормативных правовых актов, или копии таких документов.</a:t>
                      </a:r>
                    </a:p>
                    <a:p>
                      <a:pPr algn="l"/>
                      <a:endParaRPr lang="ru-RU" sz="1200" b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п. 6 ч. 5 ст. 66 Федерального закона № 44-ФЗ</a:t>
                      </a:r>
                      <a:endParaRPr lang="ru-RU" sz="1200" b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Запреты,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установленные </a:t>
                      </a:r>
                      <a:r>
                        <a:rPr lang="ru-RU" sz="1400" b="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Постановлениями Правительства РФ:</a:t>
                      </a:r>
                    </a:p>
                    <a:p>
                      <a:pPr algn="l"/>
                      <a:r>
                        <a:rPr lang="ru-RU" sz="14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1) </a:t>
                      </a:r>
                      <a:r>
                        <a:rPr lang="ru-RU" sz="1400" b="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от 30.04.2020 № 616 </a:t>
                      </a:r>
                      <a:r>
                        <a:rPr lang="ru-RU" sz="12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«Об установлении запрета на допуск промышленных товаров, происходящих из иностранных государств, для целей осуществления закупок для государственных и муниципальных нужд, а также промышленных товаров, происходящих из иностранных государств, работ (услуг), выполняемых (оказываемых) иностранными лицами, для целей осуществления закупок для нужд обороны страны и безопасности государства»;</a:t>
                      </a:r>
                    </a:p>
                    <a:p>
                      <a:pPr algn="l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2) </a:t>
                      </a:r>
                      <a:r>
                        <a:rPr lang="ru-RU" sz="1400" b="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от 21.12.2019 № 1746 </a:t>
                      </a:r>
                      <a:r>
                        <a:rPr lang="ru-RU" sz="12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«Об установлении запрета на допуск отдельных видов товаров, происходящих из иностранных государств, и внесении изменений в некоторые акты Правительства Российской Федерации»;</a:t>
                      </a:r>
                    </a:p>
                    <a:p>
                      <a:pPr algn="l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3)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от 16.11.2015 N 1236 </a:t>
                      </a:r>
                      <a:r>
                        <a:rPr lang="ru-RU" sz="1400" b="1" baseline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«</a:t>
                      </a:r>
                      <a:r>
                        <a:rPr lang="ru-RU" sz="12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 установлении запрета на допуск программного обеспечения, происходящего из иностранных государств, для целей осуществления закупок для обеспечения государственных и муниципальных нужд»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312594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25880" y="0"/>
            <a:ext cx="7258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Практика рассмотрения Департаментом государственных закупок Свердловской области заявок участников закупок. Алгоритм работы комиссии. Проблемные вопросы.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2450" y="5110479"/>
            <a:ext cx="8042909" cy="156654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7675" lvl="0" indent="266700" algn="just"/>
            <a:r>
              <a:rPr lang="ru-RU" sz="14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соответствии с  </a:t>
            </a:r>
            <a:r>
              <a:rPr lang="ru-RU" sz="14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п. 6 ч. 5 ст. 66 Федерального закона № 44-ФЗ при </a:t>
            </a:r>
            <a:r>
              <a:rPr lang="ru-RU" sz="14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отсутствии в заявке </a:t>
            </a:r>
            <a:r>
              <a:rPr lang="ru-RU" sz="14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</a:t>
            </a:r>
            <a:r>
              <a:rPr lang="ru-RU" sz="14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участие в электронном аукционе документов, </a:t>
            </a:r>
            <a:r>
              <a:rPr lang="ru-RU" sz="14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предусмотренных </a:t>
            </a:r>
            <a:r>
              <a:rPr lang="ru-RU" sz="14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НПА, принятыми </a:t>
            </a:r>
            <a:r>
              <a:rPr lang="ru-RU" sz="14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sz="14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соответствии со ст. 14 Федерального закона № 44-ФЗ, или копий таких документов эта заявка приравнивается к заявке, в которой содержится предложение о поставке товаров, происходящих из иностранного государства или группы иностранных государств, работ, услуг, соответственно выполняемых, оказываемых иностранными </a:t>
            </a:r>
            <a:r>
              <a:rPr lang="ru-RU" sz="14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лицами.</a:t>
            </a:r>
            <a:endParaRPr lang="ru-RU" sz="1400" dirty="0">
              <a:solidFill>
                <a:prstClr val="black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469" y="5252590"/>
            <a:ext cx="365792" cy="128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5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3" y="173328"/>
            <a:ext cx="941282" cy="69027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0" y="933678"/>
            <a:ext cx="9144000" cy="222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407060"/>
              </p:ext>
            </p:extLst>
          </p:nvPr>
        </p:nvGraphicFramePr>
        <p:xfrm>
          <a:off x="627018" y="1058645"/>
          <a:ext cx="7968342" cy="3856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4357">
                  <a:extLst>
                    <a:ext uri="{9D8B030D-6E8A-4147-A177-3AD203B41FA5}">
                      <a16:colId xmlns:a16="http://schemas.microsoft.com/office/drawing/2014/main" val="1772815151"/>
                    </a:ext>
                  </a:extLst>
                </a:gridCol>
                <a:gridCol w="1270635">
                  <a:extLst>
                    <a:ext uri="{9D8B030D-6E8A-4147-A177-3AD203B41FA5}">
                      <a16:colId xmlns:a16="http://schemas.microsoft.com/office/drawing/2014/main" val="3940790809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823563388"/>
                    </a:ext>
                  </a:extLst>
                </a:gridCol>
              </a:tblGrid>
              <a:tr h="39725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Вторые части заявок на участие в электронном аукционе</a:t>
                      </a:r>
                      <a:endParaRPr lang="ru-RU" sz="1600" b="0" i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500" b="0" i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500" b="0" i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4506891"/>
                  </a:ext>
                </a:extLst>
              </a:tr>
              <a:tr h="345900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Постановление Правительства РФ от 30.04.2020 № 616 </a:t>
                      </a:r>
                      <a:r>
                        <a:rPr lang="ru-RU" sz="1300" b="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/>
                      </a:r>
                      <a:br>
                        <a:rPr lang="ru-RU" sz="1300" b="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</a:br>
                      <a:r>
                        <a:rPr lang="ru-RU" sz="1200" b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«Об установлении </a:t>
                      </a:r>
                      <a:r>
                        <a:rPr lang="ru-RU" sz="1200" b="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запрета на допуск промышленных товаров</a:t>
                      </a:r>
                      <a:r>
                        <a:rPr lang="ru-RU" sz="1200" b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, происходящих из иностранных государств, для целей осуществления закупок для государственных и муниципальных нужд, а также промышленных товаров, происходящих из иностранных государств, работ (услуг), выполняемых (оказываемых) иностранными лицами, для целей осуществления закупок для нужд обороны страны и безопасности государства»</a:t>
                      </a:r>
                      <a:endParaRPr lang="ru-RU" sz="1200" b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п. 6 ч. 5 ст.66 Федерального закона № 44-ФЗ</a:t>
                      </a:r>
                      <a:endParaRPr lang="ru-RU" sz="1200" b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Участнику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закупки в подтверждении соответствия товаров в составе заявки на участие в закупке необходимо представить 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выписку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из :</a:t>
                      </a:r>
                    </a:p>
                    <a:p>
                      <a:pPr algn="l"/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реестра российской промышленной продукции 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(при производстве продукции на территории Российской Федерации)</a:t>
                      </a:r>
                    </a:p>
                    <a:p>
                      <a:pPr algn="l"/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или </a:t>
                      </a:r>
                    </a:p>
                    <a:p>
                      <a:pPr algn="l"/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реестра 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евразийской промышленной продукции 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(при производстве продукции на территории  государства - члена Евразийского экономического союза) </a:t>
                      </a:r>
                    </a:p>
                    <a:p>
                      <a:pPr algn="l"/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*с указанием номеров реестровых записей соответствующих реестров и информацию о совокупном количестве баллов за выполнение технологических операций (условий) на территории Российской Федерации, если такое предусмотрено постановлением Правительства Российской Федерации от 17 июля 2015 г. № 719.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3125949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92382" y="1"/>
            <a:ext cx="7202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Практика рассмотрения Департаментом государственных закупок Свердловской области заявок участников закупок. Алгоритм работы комиссии. Проблемные вопросы.</a:t>
            </a:r>
            <a:endParaRPr lang="ru-RU" sz="16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27018" y="5299365"/>
            <a:ext cx="7968342" cy="11741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893763" algn="ctr"/>
            <a:r>
              <a:rPr lang="ru-RU" sz="1200" u="sng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Основные </a:t>
            </a:r>
            <a:r>
              <a:rPr lang="ru-RU" sz="1200" u="sng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разъясняющие письма </a:t>
            </a:r>
            <a:r>
              <a:rPr lang="ru-RU" sz="1200" u="sng" dirty="0" err="1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Минпромторга</a:t>
            </a:r>
            <a:r>
              <a:rPr lang="ru-RU" sz="1200" u="sng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РФ: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endParaRPr lang="en-US" sz="12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lvl="0" indent="893763" algn="ctr"/>
            <a:endParaRPr lang="ru-RU" sz="12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717550" lvl="0" indent="-271463" algn="just">
              <a:buFont typeface="Wingdings" panose="05000000000000000000" pitchFamily="2" charset="2"/>
              <a:buChar char="ü"/>
              <a:tabLst>
                <a:tab pos="1165225" algn="l"/>
                <a:tab pos="1258888" algn="l"/>
              </a:tabLst>
            </a:pP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письмо </a:t>
            </a: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№ 39247/12 от 05.06.2020 «О разъяснении некоторых положений постановлений № 616 и </a:t>
            </a: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№ 617</a:t>
            </a: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»;</a:t>
            </a:r>
          </a:p>
          <a:p>
            <a:pPr marL="717550" lvl="0" indent="-271463" algn="just">
              <a:buFont typeface="Wingdings" panose="05000000000000000000" pitchFamily="2" charset="2"/>
              <a:buChar char="ü"/>
              <a:tabLst>
                <a:tab pos="1165225" algn="l"/>
                <a:tab pos="1258888" algn="l"/>
              </a:tabLst>
            </a:pP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письмо № ПГ-12-7403 от 05.06.2020 по вопросу реализации ППРФ № 616;</a:t>
            </a:r>
          </a:p>
          <a:p>
            <a:pPr marL="717550" lvl="0" indent="-271463" algn="just">
              <a:buFont typeface="Wingdings" panose="05000000000000000000" pitchFamily="2" charset="2"/>
              <a:buChar char="ü"/>
              <a:tabLst>
                <a:tab pos="1165225" algn="l"/>
                <a:tab pos="1258888" algn="l"/>
              </a:tabLst>
            </a:pP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письмо № 47475/12 от 08.07.2020 по вопросу реализации ППРФ № 616 и </a:t>
            </a: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617.</a:t>
            </a:r>
            <a:endParaRPr lang="ru-RU" sz="1200" dirty="0">
              <a:solidFill>
                <a:prstClr val="black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7244" y="5296907"/>
            <a:ext cx="365792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8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3" y="173328"/>
            <a:ext cx="941282" cy="69027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99441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14156" y="205137"/>
            <a:ext cx="7081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Практика рассмотрения Департаментом государственных закупок Свердловской области заявок участников закупок. Алгоритм работы комиссии. Проблемные вопросы.</a:t>
            </a: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5" y="1040130"/>
            <a:ext cx="8105775" cy="543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1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3" y="173328"/>
            <a:ext cx="941282" cy="69027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0" y="914400"/>
            <a:ext cx="9144000" cy="228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238300"/>
              </p:ext>
            </p:extLst>
          </p:nvPr>
        </p:nvGraphicFramePr>
        <p:xfrm>
          <a:off x="627018" y="1028700"/>
          <a:ext cx="7968342" cy="4960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132">
                  <a:extLst>
                    <a:ext uri="{9D8B030D-6E8A-4147-A177-3AD203B41FA5}">
                      <a16:colId xmlns:a16="http://schemas.microsoft.com/office/drawing/2014/main" val="1772815151"/>
                    </a:ext>
                  </a:extLst>
                </a:gridCol>
                <a:gridCol w="1247775">
                  <a:extLst>
                    <a:ext uri="{9D8B030D-6E8A-4147-A177-3AD203B41FA5}">
                      <a16:colId xmlns:a16="http://schemas.microsoft.com/office/drawing/2014/main" val="3940790809"/>
                    </a:ext>
                  </a:extLst>
                </a:gridCol>
                <a:gridCol w="5004435">
                  <a:extLst>
                    <a:ext uri="{9D8B030D-6E8A-4147-A177-3AD203B41FA5}">
                      <a16:colId xmlns:a16="http://schemas.microsoft.com/office/drawing/2014/main" val="3823563388"/>
                    </a:ext>
                  </a:extLst>
                </a:gridCol>
              </a:tblGrid>
              <a:tr h="35814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Вторые части заявок на участие в электронном аукционе</a:t>
                      </a:r>
                      <a:endParaRPr lang="ru-RU" sz="1600" b="0" i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500" b="0" i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500" b="0" i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4506891"/>
                  </a:ext>
                </a:extLst>
              </a:tr>
              <a:tr h="28928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НПА, принятые в соответствии со </a:t>
                      </a: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ст. 14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Федерального закона </a:t>
                      </a:r>
                      <a:br>
                        <a:rPr lang="ru-RU" sz="1400" b="1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</a:b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№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44-ФЗ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,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случае закупки товаров, работ, услуг, на которые распространяется действие указанных нормативных правовых актов, или копии таких документов.</a:t>
                      </a:r>
                    </a:p>
                    <a:p>
                      <a:pPr algn="l"/>
                      <a:endParaRPr lang="ru-RU" sz="1200" b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п. 6 ч. 5 ст. 66 Федерального закона № 44-ФЗ</a:t>
                      </a:r>
                      <a:endParaRPr lang="ru-RU" sz="1200" b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Ограничения, установленные </a:t>
                      </a:r>
                      <a:r>
                        <a:rPr lang="ru-RU" sz="1400" b="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Постановлениями Правительства РФ :</a:t>
                      </a:r>
                    </a:p>
                    <a:p>
                      <a:pPr algn="just"/>
                      <a:r>
                        <a:rPr lang="ru-RU" sz="14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1) </a:t>
                      </a:r>
                      <a:r>
                        <a:rPr lang="ru-RU" sz="1400" b="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от 05.02.2015 № 102 </a:t>
                      </a:r>
                      <a:r>
                        <a:rPr lang="ru-RU" sz="11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«Об ограничениях и условиях допуска отдельных видов медицинских изделий, происходящих из иностранных государств, для целей осуществления закупок для обеспечения государственных и муниципальных нужд»;</a:t>
                      </a:r>
                    </a:p>
                    <a:p>
                      <a:pPr algn="just"/>
                      <a:r>
                        <a:rPr lang="ru-RU" sz="14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2) </a:t>
                      </a:r>
                      <a:r>
                        <a:rPr lang="ru-RU" sz="1400" b="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от 30.04.2020 № 617 </a:t>
                      </a:r>
                      <a:r>
                        <a:rPr lang="ru-RU" sz="11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«Об ограничениях допуска отдельных видов промышленных товаров, происходящих из иностранных государств, для целей осуществления закупок для обеспечения государственных и муниципальных нужд»;</a:t>
                      </a:r>
                    </a:p>
                    <a:p>
                      <a:pPr algn="just"/>
                      <a:r>
                        <a:rPr lang="ru-RU" sz="14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3) </a:t>
                      </a:r>
                      <a:r>
                        <a:rPr lang="ru-RU" sz="1400" b="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от 10.07.2019 N 878 </a:t>
                      </a:r>
                      <a:r>
                        <a:rPr lang="ru-RU" sz="11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«О мерах стимулирования производства радиоэлектронной продукции на территории Российской Федерации при осуществлении закупок товаров, работ, услуг для обеспечения государственных и муниципальных нужд, о внесении изменений в постановление Правительства Российской Федерации от 16 сентября 2016 г. № 925 и признании утратившими силу некоторых актов Правительства Российской Федерации»;</a:t>
                      </a:r>
                    </a:p>
                    <a:p>
                      <a:pPr algn="just"/>
                      <a:r>
                        <a:rPr lang="ru-RU" sz="14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4) </a:t>
                      </a:r>
                      <a:r>
                        <a:rPr lang="ru-RU" sz="1400" b="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от 22.08.2016 № 832 </a:t>
                      </a:r>
                      <a:r>
                        <a:rPr lang="ru-RU" sz="11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«Об ограничениях допуска отдельных видов пищевых продуктов, происходящих из иностранных государств, для целей осуществления закупок для обеспечения государственных и муниципальных нужд»;</a:t>
                      </a:r>
                    </a:p>
                    <a:p>
                      <a:pPr algn="just"/>
                      <a:r>
                        <a:rPr lang="ru-RU" sz="14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5) </a:t>
                      </a:r>
                      <a:r>
                        <a:rPr lang="ru-RU" sz="1400" b="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от 30.11.2015 № 1289 </a:t>
                      </a:r>
                      <a:r>
                        <a:rPr lang="ru-RU" sz="11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«Об ограничениях и условиях допуска происходящих из иностранных государств лекарственных препаратов, включенных в перечень жизненно необходимых и важнейших лекарственных препаратов, для целей осуществления закупок для обеспечения государственных и муниципальных нужд».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312594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25880" y="0"/>
            <a:ext cx="7258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Практика рассмотрения Департаментом государственных закупок Свердловской области заявок участников закупок. Алгоритм работы комиссии. Проблемные вопросы.</a:t>
            </a:r>
          </a:p>
        </p:txBody>
      </p:sp>
    </p:spTree>
    <p:extLst>
      <p:ext uri="{BB962C8B-B14F-4D97-AF65-F5344CB8AC3E}">
        <p14:creationId xmlns:p14="http://schemas.microsoft.com/office/powerpoint/2010/main" val="407615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3" y="173328"/>
            <a:ext cx="941282" cy="69027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24691" y="1036134"/>
            <a:ext cx="90193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029005"/>
              </p:ext>
            </p:extLst>
          </p:nvPr>
        </p:nvGraphicFramePr>
        <p:xfrm>
          <a:off x="627017" y="1175568"/>
          <a:ext cx="7876904" cy="2909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4274">
                  <a:extLst>
                    <a:ext uri="{9D8B030D-6E8A-4147-A177-3AD203B41FA5}">
                      <a16:colId xmlns:a16="http://schemas.microsoft.com/office/drawing/2014/main" val="1772815151"/>
                    </a:ext>
                  </a:extLst>
                </a:gridCol>
                <a:gridCol w="1040873">
                  <a:extLst>
                    <a:ext uri="{9D8B030D-6E8A-4147-A177-3AD203B41FA5}">
                      <a16:colId xmlns:a16="http://schemas.microsoft.com/office/drawing/2014/main" val="3940790809"/>
                    </a:ext>
                  </a:extLst>
                </a:gridCol>
                <a:gridCol w="3661757">
                  <a:extLst>
                    <a:ext uri="{9D8B030D-6E8A-4147-A177-3AD203B41FA5}">
                      <a16:colId xmlns:a16="http://schemas.microsoft.com/office/drawing/2014/main" val="3823563388"/>
                    </a:ext>
                  </a:extLst>
                </a:gridCol>
              </a:tblGrid>
              <a:tr h="33758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Вторые части заявок на участие в электронном аукционе</a:t>
                      </a:r>
                      <a:endParaRPr lang="ru-RU" sz="1600" b="0" i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500" b="0" i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500" b="0" i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4506891"/>
                  </a:ext>
                </a:extLst>
              </a:tr>
              <a:tr h="2571958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решение об одобрении или о совершении крупной сделки либо копия данного решения </a:t>
                      </a:r>
                      <a:r>
                        <a:rPr lang="ru-RU" sz="1200" b="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случае</a:t>
                      </a:r>
                      <a:r>
                        <a:rPr lang="ru-RU" sz="1200" b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, если требование о необходимости наличия данного решения для совершения крупной сделки установлено федеральными законами и иными нормативными правовыми актами Российской Федерации и (или) учредительными документами юридического лица и для участника такого аукциона заключаемый контракт или предоставление обеспечения заявки на участие в таком аукционе, обеспечения исполнения контракта </a:t>
                      </a:r>
                      <a:r>
                        <a:rPr lang="ru-RU" sz="1200" b="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является крупной сделкой</a:t>
                      </a:r>
                      <a:endParaRPr lang="ru-RU" sz="1200" b="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п. 3 ч. 5 ст.66 Федерального закона № 44-ФЗ</a:t>
                      </a:r>
                    </a:p>
                    <a:p>
                      <a:pPr algn="l"/>
                      <a:endParaRPr lang="ru-RU" sz="1200" b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Понятие крупной сделки установлено</a:t>
                      </a:r>
                    </a:p>
                    <a:p>
                      <a:pPr algn="just"/>
                      <a:r>
                        <a:rPr lang="ru-RU" sz="11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ст. 46 Федерального закона от 08.02.1998  № 14 </a:t>
                      </a:r>
                      <a:br>
                        <a:rPr lang="ru-RU" sz="11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</a:br>
                      <a:r>
                        <a:rPr lang="ru-RU" sz="11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«Об обществах с ограниченной ответственностью», </a:t>
                      </a:r>
                      <a:br>
                        <a:rPr lang="ru-RU" sz="11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</a:br>
                      <a:r>
                        <a:rPr lang="ru-RU" sz="11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ст. 78 Федерального закона от 26.12.1995 № 208-ФЗ </a:t>
                      </a:r>
                      <a:r>
                        <a:rPr lang="ru-RU" sz="11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/>
                      </a:r>
                      <a:br>
                        <a:rPr lang="ru-RU" sz="11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</a:br>
                      <a:r>
                        <a:rPr lang="ru-RU" sz="11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«</a:t>
                      </a:r>
                      <a:r>
                        <a:rPr lang="ru-RU" sz="11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 акционерных обществах».</a:t>
                      </a:r>
                    </a:p>
                    <a:p>
                      <a:pPr algn="just"/>
                      <a:r>
                        <a:rPr lang="ru-RU" sz="11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Обзор судебной практики по некоторым вопросам применения законодательства о хозяйствующих обществах, утв. Президиумом Верховного суда </a:t>
                      </a:r>
                      <a:br>
                        <a:rPr lang="ru-RU" sz="11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</a:br>
                      <a:r>
                        <a:rPr lang="ru-RU" sz="11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РФ от </a:t>
                      </a:r>
                      <a:r>
                        <a:rPr lang="ru-RU" sz="11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25.12.2019;</a:t>
                      </a:r>
                    </a:p>
                    <a:p>
                      <a:pPr algn="just"/>
                      <a:r>
                        <a:rPr lang="ru-RU" sz="11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письмо ФАС России от 23.07.2020 № ИА/62842/20 </a:t>
                      </a:r>
                      <a:br>
                        <a:rPr lang="ru-RU" sz="11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</a:br>
                      <a:r>
                        <a:rPr lang="ru-RU" sz="11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«О предоставлении участниками закупок решения (копии решения) об одобрении крупной сделки».</a:t>
                      </a:r>
                      <a:endParaRPr lang="ru-RU" sz="1100" b="0" kern="1200" dirty="0">
                        <a:solidFill>
                          <a:schemeClr val="dk1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3125949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14156" y="205137"/>
            <a:ext cx="7133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Практика рассмотрения Департаментом государственных закупок Свердловской области заявок участников закупок. Алгоритм работы комиссии. Проблемные вопросы.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7017" y="4478483"/>
            <a:ext cx="7876904" cy="209376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354013" algn="just"/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Согласно ч. 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3 ст. 67.1 Гражданского кодекса 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РФ принятие 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общим собранием участников хозяйственного общества решения посредством </a:t>
            </a:r>
            <a:r>
              <a:rPr lang="ru-RU" sz="11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очного голосования 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состав участников общества, присутствовавших при его принятии, подтверждаются в отношении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:</a:t>
            </a:r>
          </a:p>
          <a:p>
            <a:pPr marL="361950" indent="354013" algn="just"/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1) публичного 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акционерного общества лицом, осуществляющим ведение реестра акционеров такого общества и выполняющим функции счетной 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комиссии;</a:t>
            </a:r>
          </a:p>
          <a:p>
            <a:pPr marL="361950" indent="354013" algn="just"/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) непубличного акционерного общества путем нотариального удостоверения или удостоверения лицом, осуществляющим ведение реестра акционеров такого общества и выполняющим функции счетной 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комиссии;</a:t>
            </a:r>
          </a:p>
          <a:p>
            <a:pPr marL="361950" indent="354013" algn="just"/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3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) общества с ограниченной ответственностью </a:t>
            </a:r>
            <a:r>
              <a:rPr lang="ru-RU" sz="11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путем нотариального удостоверения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если иной способ (подписание протокола всеми участниками или частью участников; с использованием технических средств, </a:t>
            </a:r>
            <a:r>
              <a:rPr lang="ru-RU" sz="11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позволяющих достоверно установить факт принятия решения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; иным способом, не противоречащим закону) не предусмотрен уставом такого общества либо решением общего собрания участников общества, принятым участниками общества </a:t>
            </a:r>
            <a:r>
              <a:rPr lang="ru-RU" sz="11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единогласно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7018" y="4860520"/>
            <a:ext cx="660868" cy="171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37146">
              <a:srgbClr val="D5DEFE"/>
            </a:gs>
            <a:gs pos="72000">
              <a:schemeClr val="accent3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-9000" y="1272504"/>
            <a:ext cx="9153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35507" y="173328"/>
            <a:ext cx="7280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Департамент государственных закупок Свердловской области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3" y="173328"/>
            <a:ext cx="941282" cy="690274"/>
          </a:xfrm>
          <a:prstGeom prst="rect">
            <a:avLst/>
          </a:prstGeom>
        </p:spPr>
      </p:pic>
      <p:sp>
        <p:nvSpPr>
          <p:cNvPr id="8" name="Заголовок 7"/>
          <p:cNvSpPr txBox="1">
            <a:spLocks noGrp="1"/>
          </p:cNvSpPr>
          <p:nvPr>
            <p:ph type="ctrTitle"/>
          </p:nvPr>
        </p:nvSpPr>
        <p:spPr>
          <a:xfrm>
            <a:off x="681300" y="2937935"/>
            <a:ext cx="7772400" cy="55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75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92682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3" y="173328"/>
            <a:ext cx="941282" cy="69027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44855" y="926205"/>
            <a:ext cx="89991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03287" y="30148"/>
            <a:ext cx="7245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Практика рассмотрения Департаментом государственных закупок Свердловской области заявок участников закупок. Алгоритм работы комиссии. Проблемные вопросы</a:t>
            </a:r>
            <a:r>
              <a:rPr lang="ru-RU" sz="1600" b="1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66443" y="1943101"/>
            <a:ext cx="2113917" cy="4343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Первая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часть заявки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3584" y="2971801"/>
            <a:ext cx="2136776" cy="4457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Вторая часть заявки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937510" y="2011680"/>
            <a:ext cx="1234440" cy="240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90955" y="1805941"/>
            <a:ext cx="4457745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Члены комиссии проверяют первую часть заявки 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соответствие требованиям, установленным документацией об электронном аукционе в отношении закупаемых товаров, работ,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услуг (ч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 1 ст. 67 Федерального закона № 44-ФЗ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).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61925" y="3028950"/>
            <a:ext cx="1211099" cy="295933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4183480" y="2948940"/>
            <a:ext cx="4506382" cy="1463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Члены комиссии рассматривают вторую часть заявки, </a:t>
            </a: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 </a:t>
            </a: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также информацию </a:t>
            </a: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электронные документы, направленные заказчику оператором </a:t>
            </a: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ЭП в </a:t>
            </a: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соответствии с </a:t>
            </a: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ч. </a:t>
            </a: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19 </a:t>
            </a: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ст. </a:t>
            </a: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68 </a:t>
            </a: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Федерального закона № 44-ФЗ,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в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части соответствия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требованиям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установленным документацией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 электронном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аукционе (ч. 1 ст. 69 Федерального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закона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44-ФЗ).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66444" y="3634741"/>
            <a:ext cx="2731136" cy="7886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Информация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и электронные документы, предусмотренные </a:t>
            </a:r>
            <a:b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ч. 11 ст. 24.1 Федерального закона  № 44-ФЗ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12421" flipV="1">
            <a:off x="3520355" y="3862149"/>
            <a:ext cx="684772" cy="356933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766443" y="4820527"/>
            <a:ext cx="7923417" cy="171593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60363" lvl="0" indent="357188" algn="just"/>
            <a:endParaRPr lang="ru-RU" sz="1300" dirty="0" smtClean="0">
              <a:solidFill>
                <a:prstClr val="black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60363" lvl="0" indent="357188" algn="just"/>
            <a:r>
              <a:rPr lang="ru-RU" sz="13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 рассмотрении заявки участника закупки на соответствие требованиям, установленным документацией об электронном аукционе, членам комиссии необходимо также руководствоваться инструкцией по заполнению заявки, которая в соответствии с п. 2 ч. 1 ст. 64 Федерального закона </a:t>
            </a:r>
            <a:br>
              <a:rPr lang="ru-RU" sz="13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3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№ 44-ФЗ является неотъемлемой частью документации.</a:t>
            </a:r>
          </a:p>
          <a:p>
            <a:pPr marL="360363" lvl="0" indent="357188" algn="just"/>
            <a:r>
              <a:rPr lang="ru-RU" sz="13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соответствии с ч. 5 ст. 65 Федерального закона № 44-ФЗ разъяснения </a:t>
            </a:r>
            <a:r>
              <a:rPr lang="ru-RU" sz="13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положений документации об электронном аукционе не должны изменять ее суть.</a:t>
            </a:r>
          </a:p>
          <a:p>
            <a:pPr marL="360363" lvl="0" indent="357188" algn="just"/>
            <a:endParaRPr lang="ru-RU" sz="1300" dirty="0" smtClean="0">
              <a:solidFill>
                <a:prstClr val="black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533400"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8566" y="4929999"/>
            <a:ext cx="409319" cy="1390404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748145" y="1070264"/>
            <a:ext cx="7899467" cy="5070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Алгоритм работы комиссии по осуществлении закупки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85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3" y="173328"/>
            <a:ext cx="941282" cy="69027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145473" y="932141"/>
            <a:ext cx="8998527" cy="238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87885" y="0"/>
            <a:ext cx="7253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Практика рассмотрения Департаментом государственных закупок Свердловской области заявок участников закупок. Алгоритм работы комиссии. Проблемные вопросы.</a:t>
            </a:r>
            <a:br>
              <a:rPr lang="ru-RU" sz="16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endParaRPr lang="ru-RU" sz="16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6048" y="1067943"/>
            <a:ext cx="8137096" cy="3875249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516048" y="5078994"/>
            <a:ext cx="8137096" cy="146666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2913" lvl="0" algn="just">
              <a:spcAft>
                <a:spcPts val="1200"/>
              </a:spcAft>
            </a:pPr>
            <a:r>
              <a:rPr lang="ru-RU" sz="1200" b="1" dirty="0">
                <a:solidFill>
                  <a:prstClr val="black"/>
                </a:solidFill>
                <a:latin typeface="Liberation Serif" panose="02020603050405020304" pitchFamily="18" charset="0"/>
                <a:ea typeface="Times New Roman" panose="02020603050405020304" pitchFamily="18" charset="0"/>
              </a:rPr>
              <a:t>Наименование страны происхождения товара </a:t>
            </a: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Times New Roman" panose="02020603050405020304" pitchFamily="18" charset="0"/>
              </a:rPr>
              <a:t>указывается в </a:t>
            </a:r>
            <a:r>
              <a:rPr lang="ru-RU" sz="1200" b="1" dirty="0">
                <a:solidFill>
                  <a:prstClr val="black"/>
                </a:solidFill>
                <a:latin typeface="Liberation Serif" panose="02020603050405020304" pitchFamily="18" charset="0"/>
                <a:ea typeface="Times New Roman" panose="02020603050405020304" pitchFamily="18" charset="0"/>
              </a:rPr>
              <a:t>заявках</a:t>
            </a: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Times New Roman" panose="02020603050405020304" pitchFamily="18" charset="0"/>
              </a:rPr>
              <a:t> на участие в закупке при проведении </a:t>
            </a:r>
            <a:r>
              <a:rPr lang="ru-RU" sz="1200" b="1" dirty="0">
                <a:solidFill>
                  <a:prstClr val="black"/>
                </a:solidFill>
                <a:latin typeface="Liberation Serif" panose="02020603050405020304" pitchFamily="18" charset="0"/>
                <a:ea typeface="Times New Roman" panose="02020603050405020304" pitchFamily="18" charset="0"/>
              </a:rPr>
              <a:t>всех видов конкурентных процедур</a:t>
            </a: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200" u="sng" dirty="0">
                <a:solidFill>
                  <a:prstClr val="black"/>
                </a:solidFill>
                <a:latin typeface="Liberation Serif" panose="02020603050405020304" pitchFamily="18" charset="0"/>
                <a:ea typeface="Times New Roman" panose="02020603050405020304" pitchFamily="18" charset="0"/>
              </a:rPr>
              <a:t>вне зависимости от установления запретов, ограничений или условий допуска иностранных товаров в рамках статьи 14 </a:t>
            </a:r>
            <a:r>
              <a:rPr lang="ru-RU" sz="1200" u="sng" dirty="0" smtClean="0">
                <a:solidFill>
                  <a:prstClr val="black"/>
                </a:solidFill>
                <a:latin typeface="Liberation Serif" panose="02020603050405020304" pitchFamily="18" charset="0"/>
                <a:ea typeface="Times New Roman" panose="02020603050405020304" pitchFamily="18" charset="0"/>
              </a:rPr>
              <a:t>Федерального закона № 44-ФЗ</a:t>
            </a: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200" dirty="0">
              <a:solidFill>
                <a:prstClr val="black"/>
              </a:solidFill>
              <a:latin typeface="Liberation Serif" panose="02020603050405020304" pitchFamily="18" charset="0"/>
              <a:ea typeface="Times New Roman" panose="02020603050405020304" pitchFamily="18" charset="0"/>
            </a:endParaRPr>
          </a:p>
          <a:p>
            <a:pPr marL="442913" lvl="0" algn="just">
              <a:spcAft>
                <a:spcPts val="1200"/>
              </a:spcAft>
            </a:pP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Times New Roman" panose="02020603050405020304" pitchFamily="18" charset="0"/>
              </a:rPr>
              <a:t>Страна происхождения товара указывается </a:t>
            </a:r>
            <a:r>
              <a:rPr lang="ru-RU" sz="1200" u="sng" dirty="0">
                <a:solidFill>
                  <a:prstClr val="black"/>
                </a:solidFill>
                <a:latin typeface="Liberation Serif" panose="02020603050405020304" pitchFamily="18" charset="0"/>
                <a:ea typeface="Times New Roman" panose="02020603050405020304" pitchFamily="18" charset="0"/>
              </a:rPr>
              <a:t>при осуществлении закупки </a:t>
            </a:r>
            <a:r>
              <a:rPr lang="ru-RU" sz="1200" b="1" u="sng" dirty="0" smtClean="0">
                <a:solidFill>
                  <a:prstClr val="black"/>
                </a:solidFill>
                <a:latin typeface="Liberation Serif" panose="02020603050405020304" pitchFamily="18" charset="0"/>
                <a:ea typeface="Times New Roman" panose="02020603050405020304" pitchFamily="18" charset="0"/>
              </a:rPr>
              <a:t>ТОВАРА</a:t>
            </a:r>
            <a:r>
              <a:rPr lang="ru-RU" sz="1200" u="sng" dirty="0" smtClean="0">
                <a:solidFill>
                  <a:prstClr val="black"/>
                </a:solidFill>
                <a:latin typeface="Liberation Serif" panose="02020603050405020304" pitchFamily="18" charset="0"/>
                <a:ea typeface="Times New Roman" panose="02020603050405020304" pitchFamily="18" charset="0"/>
              </a:rPr>
              <a:t>, в </a:t>
            </a:r>
            <a:r>
              <a:rPr lang="ru-RU" sz="1200" u="sng" dirty="0">
                <a:solidFill>
                  <a:prstClr val="black"/>
                </a:solidFill>
                <a:latin typeface="Liberation Serif" panose="02020603050405020304" pitchFamily="18" charset="0"/>
                <a:ea typeface="Times New Roman" panose="02020603050405020304" pitchFamily="18" charset="0"/>
              </a:rPr>
              <a:t>том числе </a:t>
            </a:r>
            <a:r>
              <a:rPr lang="ru-RU" sz="1200" b="1" u="sng" dirty="0">
                <a:solidFill>
                  <a:prstClr val="black"/>
                </a:solidFill>
                <a:latin typeface="Liberation Serif" panose="02020603050405020304" pitchFamily="18" charset="0"/>
                <a:ea typeface="Times New Roman" panose="02020603050405020304" pitchFamily="18" charset="0"/>
              </a:rPr>
              <a:t>ПОСТАВЛЯЕМОГО</a:t>
            </a:r>
            <a:r>
              <a:rPr lang="ru-RU" sz="1200" u="sng" dirty="0">
                <a:solidFill>
                  <a:prstClr val="black"/>
                </a:solidFill>
                <a:latin typeface="Liberation Serif" panose="02020603050405020304" pitchFamily="18" charset="0"/>
                <a:ea typeface="Times New Roman" panose="02020603050405020304" pitchFamily="18" charset="0"/>
              </a:rPr>
              <a:t> заказчику при </a:t>
            </a:r>
            <a:r>
              <a:rPr lang="ru-RU" sz="1200" u="sng" dirty="0" smtClean="0">
                <a:solidFill>
                  <a:prstClr val="black"/>
                </a:solidFill>
                <a:latin typeface="Liberation Serif" panose="02020603050405020304" pitchFamily="18" charset="0"/>
                <a:ea typeface="Times New Roman" panose="02020603050405020304" pitchFamily="18" charset="0"/>
              </a:rPr>
              <a:t>выполнении </a:t>
            </a:r>
            <a:r>
              <a:rPr lang="ru-RU" sz="1200" u="sng" dirty="0">
                <a:solidFill>
                  <a:prstClr val="black"/>
                </a:solidFill>
                <a:latin typeface="Liberation Serif" panose="02020603050405020304" pitchFamily="18" charset="0"/>
                <a:ea typeface="Times New Roman" panose="02020603050405020304" pitchFamily="18" charset="0"/>
              </a:rPr>
              <a:t>работ, оказании </a:t>
            </a:r>
            <a:r>
              <a:rPr lang="ru-RU" sz="1200" u="sng" dirty="0" smtClean="0">
                <a:solidFill>
                  <a:prstClr val="black"/>
                </a:solidFill>
                <a:latin typeface="Liberation Serif" panose="02020603050405020304" pitchFamily="18" charset="0"/>
                <a:ea typeface="Times New Roman" panose="02020603050405020304" pitchFamily="18" charset="0"/>
              </a:rPr>
              <a:t>услуг</a:t>
            </a:r>
            <a:r>
              <a:rPr lang="ru-RU" sz="1200" u="sng" dirty="0">
                <a:solidFill>
                  <a:prstClr val="black"/>
                </a:solidFill>
                <a:latin typeface="Liberation Serif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9976" y="5231713"/>
            <a:ext cx="292633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3" y="173328"/>
            <a:ext cx="941282" cy="69027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912478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30036" y="81481"/>
            <a:ext cx="6973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Практика рассмотрения Департаментом государственных закупок Свердловской области заявок участников закупок. Алгоритм работы комиссии. Проблемные вопросы</a:t>
            </a:r>
            <a:r>
              <a:rPr lang="ru-RU" sz="16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  <a:endParaRPr lang="ru-RU" sz="16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112564"/>
              </p:ext>
            </p:extLst>
          </p:nvPr>
        </p:nvGraphicFramePr>
        <p:xfrm>
          <a:off x="525819" y="961356"/>
          <a:ext cx="8188522" cy="5180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8238">
                  <a:extLst>
                    <a:ext uri="{9D8B030D-6E8A-4147-A177-3AD203B41FA5}">
                      <a16:colId xmlns:a16="http://schemas.microsoft.com/office/drawing/2014/main" val="1772815151"/>
                    </a:ext>
                  </a:extLst>
                </a:gridCol>
                <a:gridCol w="1731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8695">
                  <a:extLst>
                    <a:ext uri="{9D8B030D-6E8A-4147-A177-3AD203B41FA5}">
                      <a16:colId xmlns:a16="http://schemas.microsoft.com/office/drawing/2014/main" val="4091747299"/>
                    </a:ext>
                  </a:extLst>
                </a:gridCol>
              </a:tblGrid>
              <a:tr h="36625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Первые части заявок на участие в электронном аукционе</a:t>
                      </a:r>
                      <a:endParaRPr lang="ru-RU" sz="1500" b="1" i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506891"/>
                  </a:ext>
                </a:extLst>
              </a:tr>
              <a:tr h="684643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Страна</a:t>
                      </a:r>
                      <a:r>
                        <a:rPr lang="ru-RU" sz="1200" b="1" baseline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происхождения товара</a:t>
                      </a:r>
                      <a:endParaRPr lang="ru-RU" sz="1200" b="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baseline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«а» п. 2 ч. 3 ст. 66 Федерального закона № 44-ФЗ</a:t>
                      </a:r>
                      <a:endParaRPr lang="ru-RU" sz="1200" b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Наименование страны происхождения товара, указанное посредством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ЭП и в файлах, приложенных в составе заявки участника закупки не должны противоречить друг другу.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3125949"/>
                  </a:ext>
                </a:extLst>
              </a:tr>
              <a:tr h="1725404">
                <a:tc gridSpan="3">
                  <a:txBody>
                    <a:bodyPr/>
                    <a:lstStyle/>
                    <a:p>
                      <a:pPr marL="0" marR="0" lvl="0" indent="271463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соответствии с ч. 4  ст. 67 Федерального закона № 44-ФЗ участник электронного аукциона не допускается к участию в аукционе 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случае:</a:t>
                      </a:r>
                    </a:p>
                    <a:p>
                      <a:pPr marL="0" marR="0" lvl="0" indent="271463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1)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непредоставления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информации, предусмотренной ч. 3 ст. 66 Федерального закона № 44-ФЗ, или предоставления недостоверной информации;</a:t>
                      </a:r>
                    </a:p>
                    <a:p>
                      <a:pPr marL="0" marR="0" lvl="0" indent="271463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2) несоответствия информации, предусмотренной ч. 3 ст. 66 Федерального закона № 44-ФЗ, требованиям документации об аукционе.</a:t>
                      </a:r>
                    </a:p>
                    <a:p>
                      <a:pPr marL="0" marR="0" lvl="0" indent="271463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Отказ в допуске к участию в электронном аукционе по основаниям, не предусмотренным ч</a:t>
                      </a: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.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4</a:t>
                      </a: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ст. 67 Федерального закона № 44-ФЗ, не допускается 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/>
                      </a:r>
                      <a:b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</a:b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ч. 5 ст. 67 Федерального закона № 44-ФЗ).</a:t>
                      </a:r>
                    </a:p>
                    <a:p>
                      <a:pPr marL="271463" marR="0" lvl="0" indent="271463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Кроме того, в соответствии с:</a:t>
                      </a:r>
                    </a:p>
                    <a:p>
                      <a:pPr marL="542925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п. 1 ч. 6 ст. 69 Федерального закона № 44-ФЗ заявка на участие в электронном аукционе признается не соответствующей требованиям, установленным документацией об аукционе, в случае непредставления документов и информации, которые предусмотрены ч. 3 ст. 66 Федерального закона № 44-ФЗ, несоответствия указанных документов и информации требованиям, установленным документацией;</a:t>
                      </a:r>
                    </a:p>
                    <a:p>
                      <a:pPr marL="542925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ч. 6.1 ст. 66 Федерального закона № 44-ФЗ в случае установления недостоверности информации, содержащейся в документах, представленных участником электронного аукциона в соответствии с частями 3, 5, 8.2 ст. 66 Федерального закона № 44-ФЗ, аукционная комиссия обязана отстранить такого участника от участия в электронном аукционе на любом этапе его проведения.</a:t>
                      </a:r>
                      <a:endParaRPr lang="ru-RU" sz="900" b="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372412"/>
                  </a:ext>
                </a:extLst>
              </a:tr>
              <a:tr h="35677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Первые части заявок на участие в конкурсе (открытый)</a:t>
                      </a:r>
                      <a:r>
                        <a:rPr lang="ru-RU" sz="1500" b="1" baseline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500" b="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электронной форме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810153"/>
                  </a:ext>
                </a:extLst>
              </a:tr>
              <a:tr h="629953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сведения об</a:t>
                      </a:r>
                      <a:r>
                        <a:rPr lang="ru-RU" sz="1200" b="1" baseline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участнике и (или) о предлагаемой им цене контракта</a:t>
                      </a:r>
                      <a:endParaRPr lang="ru-RU" sz="1200" b="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первой</a:t>
                      </a:r>
                      <a:r>
                        <a:rPr lang="ru-RU" sz="1200" b="0" baseline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части  не должно быть сведений об участнике закупки </a:t>
                      </a:r>
                      <a:br>
                        <a:rPr lang="ru-RU" sz="1200" b="0" baseline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</a:br>
                      <a:r>
                        <a:rPr lang="ru-RU" sz="1200" b="0" baseline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 (или) о предлагаемой им цене контракта.</a:t>
                      </a:r>
                      <a:endParaRPr lang="ru-RU" sz="1200" b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7848483"/>
                  </a:ext>
                </a:extLst>
              </a:tr>
              <a:tr h="1395861">
                <a:tc gridSpan="3">
                  <a:txBody>
                    <a:bodyPr/>
                    <a:lstStyle/>
                    <a:p>
                      <a:pPr marL="0" indent="263525" algn="just"/>
                      <a:r>
                        <a:rPr lang="ru-RU" sz="900" b="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</a:t>
                      </a:r>
                      <a:r>
                        <a:rPr lang="ru-RU" sz="900" b="1" baseline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соответствии с ч. 3 ст. 54.5 Федерального закона № 44-ФЗ у</a:t>
                      </a:r>
                      <a:r>
                        <a:rPr lang="ru-RU" sz="900" b="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частник конкурса не допускается к участию в конкурсе </a:t>
                      </a:r>
                      <a:r>
                        <a:rPr lang="ru-RU" sz="900" b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случае:</a:t>
                      </a:r>
                    </a:p>
                    <a:p>
                      <a:pPr marL="0" indent="263525" algn="just"/>
                      <a:r>
                        <a:rPr lang="ru-RU" sz="900" b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1) </a:t>
                      </a:r>
                      <a:r>
                        <a:rPr lang="ru-RU" sz="900" b="0" dirty="0" err="1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непредоставления</a:t>
                      </a:r>
                      <a:r>
                        <a:rPr lang="ru-RU" sz="900" b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информации, предусмотренной ч. 4 ст. 54.4 Федерального закона № 44-ФЗ (за исключением случаев, предусмотренных Федеральным законом №</a:t>
                      </a:r>
                      <a:r>
                        <a:rPr lang="ru-RU" sz="900" b="0" baseline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44-ФЗ</a:t>
                      </a:r>
                      <a:r>
                        <a:rPr lang="ru-RU" sz="900" b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), или предоставления недостоверной информации;</a:t>
                      </a:r>
                    </a:p>
                    <a:p>
                      <a:pPr marL="0" indent="263525" algn="just"/>
                      <a:r>
                        <a:rPr lang="ru-RU" sz="900" b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2) несоответствия предложений участника конкурса в требованиям, предусмотренным п. 3 ч. 4 ст. 54.4 Федерального закона  № 44-ФЗи установленным в извещении, конкурсной документации;</a:t>
                      </a:r>
                    </a:p>
                    <a:p>
                      <a:pPr marL="0" indent="263525" algn="just"/>
                      <a:r>
                        <a:rPr lang="ru-RU" sz="900" b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3) указания в первой части заявки участника конкурса сведений о таком участнике и (или) о предлагаемой им цене контракта.</a:t>
                      </a:r>
                    </a:p>
                    <a:p>
                      <a:pPr marL="0" indent="263525" algn="just"/>
                      <a:r>
                        <a:rPr lang="ru-RU" sz="900" b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Отказ в допуске к участию в конкурсе в электронной форме по основаниям, не предусмотренным ч. 3 ст.</a:t>
                      </a:r>
                      <a:r>
                        <a:rPr lang="ru-RU" sz="900" b="0" baseline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54.5 Федерального закона № 44-ФЗ</a:t>
                      </a:r>
                      <a:r>
                        <a:rPr lang="ru-RU" sz="900" b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, не допускается (ч. 4 ст. 54.5</a:t>
                      </a:r>
                      <a:r>
                        <a:rPr lang="ru-RU" sz="900" b="0" baseline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Федерального закона № 44-ФЗ)</a:t>
                      </a:r>
                      <a:r>
                        <a:rPr lang="ru-RU" sz="900" b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.</a:t>
                      </a:r>
                      <a:endParaRPr lang="ru-RU" sz="900" b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088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71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3" y="173328"/>
            <a:ext cx="941282" cy="69027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897672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561219"/>
              </p:ext>
            </p:extLst>
          </p:nvPr>
        </p:nvGraphicFramePr>
        <p:xfrm>
          <a:off x="721723" y="1065899"/>
          <a:ext cx="7837714" cy="3674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5937">
                  <a:extLst>
                    <a:ext uri="{9D8B030D-6E8A-4147-A177-3AD203B41FA5}">
                      <a16:colId xmlns:a16="http://schemas.microsoft.com/office/drawing/2014/main" val="1772815151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3940790809"/>
                    </a:ext>
                  </a:extLst>
                </a:gridCol>
                <a:gridCol w="1952897">
                  <a:extLst>
                    <a:ext uri="{9D8B030D-6E8A-4147-A177-3AD203B41FA5}">
                      <a16:colId xmlns:a16="http://schemas.microsoft.com/office/drawing/2014/main" val="3823563388"/>
                    </a:ext>
                  </a:extLst>
                </a:gridCol>
              </a:tblGrid>
              <a:tr h="53264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Информация и электронные документы участников закупок, предусмотренные </a:t>
                      </a:r>
                    </a:p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частью 11 статьи 24.1 Федерального закона № 44-ФЗ,</a:t>
                      </a:r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в частности:</a:t>
                      </a:r>
                      <a:endParaRPr lang="ru-RU" sz="1400" b="1" i="0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500" b="0" i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500" b="0" i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4506891"/>
                  </a:ext>
                </a:extLst>
              </a:tr>
              <a:tr h="639991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копии учредительных документов (для юр. лица)</a:t>
                      </a:r>
                      <a:endParaRPr lang="ru-RU" sz="1000" b="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п. 1 ч. 1 ст. 24.1 Федерального закона № 44-ФЗ</a:t>
                      </a:r>
                      <a:endParaRPr lang="ru-RU" sz="1100" b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Учредительные документы</a:t>
                      </a:r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должны быть в действующей редакции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3125949"/>
                  </a:ext>
                </a:extLst>
              </a:tr>
              <a:tr h="957002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решение (копия решения) о согласии на совершение или о последующем одобрении крупных сделок по результатам электронных процедур от имени участника закупки – юр</a:t>
                      </a:r>
                      <a:r>
                        <a:rPr lang="en-US" sz="1000" b="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.</a:t>
                      </a:r>
                      <a:r>
                        <a:rPr lang="ru-RU" sz="1000" b="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лица с указанием мак</a:t>
                      </a:r>
                      <a:r>
                        <a:rPr lang="en-US" sz="1000" b="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c.</a:t>
                      </a:r>
                      <a:r>
                        <a:rPr lang="ru-RU" sz="1000" b="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параметров условий одной сделки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п. 4 ч. 1 ст. 24.1 Федерального закона № 44-ФЗ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dk1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2372412"/>
                  </a:ext>
                </a:extLst>
              </a:tr>
              <a:tr h="8244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копия документа, удостоверяющего личность участника закупки в соответствии с законодательством Российской Федерации (для физического лица, не являющегося ИП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000" b="1" dirty="0" smtClean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п. 5 ч. 1 ст. 24.1 Федерального закона № 44-ФЗ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dk1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6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выписка из ЕГРЮЛ (для юр. лица), выписка из ЕГРИП (для ИП)</a:t>
                      </a:r>
                      <a:r>
                        <a:rPr lang="ru-RU" sz="1000" b="1" baseline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(</a:t>
                      </a:r>
                      <a:r>
                        <a:rPr lang="ru-RU" sz="1000" b="1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ормируется автоматически на основании сведений с официального сайта Федеральной налоговой службы)</a:t>
                      </a:r>
                      <a:endParaRPr lang="ru-RU" sz="1000" b="1" dirty="0" smtClean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п. 7 ч. 1 ст. 24.1 Федерального закона № 44-ФЗ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381015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62075" y="66675"/>
            <a:ext cx="7220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Практика рассмотрения Департаментом государственных закупок Свердловской области заявок участников закупок. Алгоритм работы комиссии. Проблемные вопросы</a:t>
            </a:r>
            <a:r>
              <a:rPr lang="ru-RU" sz="16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  <a:endParaRPr lang="ru-RU" sz="16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44584" y="4821382"/>
            <a:ext cx="7837714" cy="179804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 algn="just"/>
            <a:r>
              <a:rPr lang="en-US" sz="9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  </a:t>
            </a:r>
            <a:r>
              <a:rPr lang="ru-RU" sz="9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Постановлением </a:t>
            </a:r>
            <a:r>
              <a:rPr lang="ru-RU" sz="9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Правительства Российской Федерации от 30 декабря 2018 </a:t>
            </a:r>
            <a:r>
              <a:rPr lang="ru-RU" sz="9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года № 1752, утверждены Правилами </a:t>
            </a:r>
            <a:r>
              <a:rPr lang="ru-RU" sz="9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регистрации участников закупок в ЕИС и ведения Единого реестра участников </a:t>
            </a:r>
            <a:r>
              <a:rPr lang="ru-RU" sz="9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закупок, в соответствии с которым:</a:t>
            </a:r>
          </a:p>
          <a:p>
            <a:pPr marL="357188" algn="just"/>
            <a:r>
              <a:rPr lang="ru-RU" sz="9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  16</a:t>
            </a:r>
            <a:r>
              <a:rPr lang="ru-RU" sz="9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 В случае </a:t>
            </a:r>
            <a:r>
              <a:rPr lang="ru-RU" sz="9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внесения изменений в информацию и документы</a:t>
            </a:r>
            <a:r>
              <a:rPr lang="ru-RU" sz="9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за исключением информации и документов, формируемых в соответствии с настоящими Правилами автоматически на основании сведений из государственных информационных систем и (или) официальных сайтов федеральных органов власти, уполномоченных на ведение государственных реестров, замены или прекращения действия таких документов, </a:t>
            </a:r>
            <a:r>
              <a:rPr lang="ru-RU" sz="9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участник закупки обязан сформировать </a:t>
            </a:r>
            <a:r>
              <a:rPr lang="ru-RU" sz="9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sz="9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ЕИС </a:t>
            </a:r>
            <a:r>
              <a:rPr lang="ru-RU" sz="9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новые </a:t>
            </a:r>
            <a:r>
              <a:rPr lang="ru-RU" sz="9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информацию и документы </a:t>
            </a:r>
            <a:r>
              <a:rPr lang="ru-RU" sz="9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порядке, установленном настоящими Правилами для регистрации участника.</a:t>
            </a:r>
          </a:p>
          <a:p>
            <a:pPr marL="357188" algn="just"/>
            <a:r>
              <a:rPr lang="en-US" sz="9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  </a:t>
            </a:r>
            <a:r>
              <a:rPr lang="ru-RU" sz="9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17</a:t>
            </a:r>
            <a:r>
              <a:rPr lang="ru-RU" sz="9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 </a:t>
            </a:r>
            <a:r>
              <a:rPr lang="ru-RU" sz="9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Ответственность</a:t>
            </a:r>
            <a:r>
              <a:rPr lang="ru-RU" sz="9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за неполноту, недостоверность, изменение информации и документов, формируемых для размещения в реестре участников, за несоответствие указанных информации и документов требованиям, установленным законодательством Российской Федерации, а также за действия, совершенные на основании указанных информации и документов, </a:t>
            </a:r>
            <a:r>
              <a:rPr lang="ru-RU" sz="9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несет уполномоченное лицо</a:t>
            </a:r>
            <a:r>
              <a:rPr lang="ru-RU" sz="9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  <a:endParaRPr lang="ru-RU" sz="900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7244" y="5117197"/>
            <a:ext cx="364346" cy="150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4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3" y="173328"/>
            <a:ext cx="941282" cy="69027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076830"/>
              </p:ext>
            </p:extLst>
          </p:nvPr>
        </p:nvGraphicFramePr>
        <p:xfrm>
          <a:off x="640080" y="971550"/>
          <a:ext cx="7863841" cy="5283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2085">
                  <a:extLst>
                    <a:ext uri="{9D8B030D-6E8A-4147-A177-3AD203B41FA5}">
                      <a16:colId xmlns:a16="http://schemas.microsoft.com/office/drawing/2014/main" val="1772815151"/>
                    </a:ext>
                  </a:extLst>
                </a:gridCol>
                <a:gridCol w="1135960">
                  <a:extLst>
                    <a:ext uri="{9D8B030D-6E8A-4147-A177-3AD203B41FA5}">
                      <a16:colId xmlns:a16="http://schemas.microsoft.com/office/drawing/2014/main" val="3940790809"/>
                    </a:ext>
                  </a:extLst>
                </a:gridCol>
                <a:gridCol w="4455796">
                  <a:extLst>
                    <a:ext uri="{9D8B030D-6E8A-4147-A177-3AD203B41FA5}">
                      <a16:colId xmlns:a16="http://schemas.microsoft.com/office/drawing/2014/main" val="3823563388"/>
                    </a:ext>
                  </a:extLst>
                </a:gridCol>
              </a:tblGrid>
              <a:tr h="48613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Вторые части заявок на участие в электронном аукционе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500" b="0" i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500" b="0" i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4506891"/>
                  </a:ext>
                </a:extLst>
              </a:tr>
              <a:tr h="479764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Отсутствие в РНП </a:t>
                      </a:r>
                      <a:r>
                        <a:rPr lang="ru-RU" sz="1200" b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(подрядчиков, исполнителей) информации об участнике закупки, в том числе информации об учредителях, о членах коллегиального исполнительного органа, лице, исполняющем функции единоличного исполнительного органа участника закупки - юридического лица </a:t>
                      </a:r>
                      <a:r>
                        <a:rPr lang="ru-RU" sz="1400" b="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(при</a:t>
                      </a:r>
                      <a:r>
                        <a:rPr lang="ru-RU" sz="1400" b="1" baseline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наличии такого требования)</a:t>
                      </a:r>
                      <a:endParaRPr lang="ru-RU" sz="1400" b="1" dirty="0" smtClean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ч. 1.1 ст. 31 Федерального закона № 44-ФЗ</a:t>
                      </a:r>
                    </a:p>
                    <a:p>
                      <a:pPr algn="l"/>
                      <a:endParaRPr lang="ru-RU" sz="1500" b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1) в соответствии с п. 5 ч. 11 ст. 66 Федерального закона </a:t>
                      </a:r>
                      <a:br>
                        <a:rPr lang="ru-RU" sz="12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</a:b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№ 44-ФЗ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оператор ЭП возвращает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заявку участнику закупки при наличия в предусмотренном Федеральным законом № 44-ФЗ РНП (подрядчиков, исполнителей) информации об участнике закупки, в том числе…..</a:t>
                      </a:r>
                    </a:p>
                    <a:p>
                      <a:pPr marL="0" marR="0" lvl="0" indent="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2) в соответствии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с п. 2 ч. 6 ст. 69 Федерального закона </a:t>
                      </a:r>
                      <a:b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</a:b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№ 44-ФЗ 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заявка признается несоответствующей требованиям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, установленным в документации, в случае несоответствия участника закупки, требованиям, установленным ч. 1.1 ст. 31 Федерального закона № 44-ФЗ;</a:t>
                      </a:r>
                    </a:p>
                    <a:p>
                      <a:pPr marL="0" marR="0" lvl="0" indent="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3)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соответствии ч.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9 ст. 31 Федерального закона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b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</a:b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№ 44-ФЗ 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отстранение участника 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закупки от участия в определении поставщика (подрядчика, исполнителя) или отказ от заключения контракта с победителем определения поставщика (подрядчика, исполнителя) осуществляется 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любой момент до заключения контракта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, если заказчик или комиссия по осуществлению закупок обнаружит, что участник закупки не соответствует требованиям, указанным в ч. 1.1 ст. 31 Федерального закона № 44-ФЗ (при наличии таких требований), или предоставил недостоверную информацию в отношении своего соответствия указанным требованиям.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312594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40180" y="0"/>
            <a:ext cx="6880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Практика рассмотрения Департаментом государственных закупок Свердловской области заявок участников закупок. Алгоритм работы комиссии. Проблемные вопросы.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8995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3" y="173328"/>
            <a:ext cx="941282" cy="69027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914400"/>
            <a:ext cx="9144000" cy="228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792723"/>
              </p:ext>
            </p:extLst>
          </p:nvPr>
        </p:nvGraphicFramePr>
        <p:xfrm>
          <a:off x="640080" y="982981"/>
          <a:ext cx="7837714" cy="4868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214">
                  <a:extLst>
                    <a:ext uri="{9D8B030D-6E8A-4147-A177-3AD203B41FA5}">
                      <a16:colId xmlns:a16="http://schemas.microsoft.com/office/drawing/2014/main" val="1772815151"/>
                    </a:ext>
                  </a:extLst>
                </a:gridCol>
                <a:gridCol w="1455185">
                  <a:extLst>
                    <a:ext uri="{9D8B030D-6E8A-4147-A177-3AD203B41FA5}">
                      <a16:colId xmlns:a16="http://schemas.microsoft.com/office/drawing/2014/main" val="3940790809"/>
                    </a:ext>
                  </a:extLst>
                </a:gridCol>
                <a:gridCol w="5060315">
                  <a:extLst>
                    <a:ext uri="{9D8B030D-6E8A-4147-A177-3AD203B41FA5}">
                      <a16:colId xmlns:a16="http://schemas.microsoft.com/office/drawing/2014/main" val="3823563388"/>
                    </a:ext>
                  </a:extLst>
                </a:gridCol>
              </a:tblGrid>
              <a:tr h="33848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Вторые части заявок на участие в электронном аукционе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500" b="0" i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500" b="0" i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4506891"/>
                  </a:ext>
                </a:extLst>
              </a:tr>
              <a:tr h="140851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Выписка из реестра членов СРО</a:t>
                      </a:r>
                      <a:endParaRPr lang="ru-RU" sz="1400" b="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baseline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ч. 1 ст. 31 Федерального закона № 44-ФЗ</a:t>
                      </a:r>
                      <a:endParaRPr lang="ru-RU" sz="1200" b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Выписка должна быть действительной, выдана по форме согласно Приказу Федеральной службы по экологическому, технологическому и атомному надзору от 04.03.2019 № 86 «Об утверждении формы выписки из реестра членов саморегулируемой организации». </a:t>
                      </a:r>
                    </a:p>
                    <a:p>
                      <a:pPr algn="l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*Срок действия выписки из реестра членов саморегулируемой организации составляет один месяц с даты ее выдачи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(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ч. 4 ст. 55.17 Градостроительного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кодекса РФ от 29.12.2004 № 190-ФЗ).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3125949"/>
                  </a:ext>
                </a:extLst>
              </a:tr>
              <a:tr h="965713">
                <a:tc>
                  <a:txBody>
                    <a:bodyPr/>
                    <a:lstStyle/>
                    <a:p>
                      <a:pPr algn="l"/>
                      <a:endParaRPr lang="ru-RU" sz="1500" b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ru-RU" sz="1500" b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Уровень ответственности члена саморегулируемой организации (участника закупки), в соответствии с которым указанным участником внесен взнос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компенсационный фонд возмещения вреда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должен быть не ниже предложения участника закупки о цене контракта (п. 3.2 Выписки).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2372412"/>
                  </a:ext>
                </a:extLst>
              </a:tr>
              <a:tr h="2115557">
                <a:tc>
                  <a:txBody>
                    <a:bodyPr/>
                    <a:lstStyle/>
                    <a:p>
                      <a:pPr algn="l"/>
                      <a:endParaRPr lang="ru-RU" sz="1500" b="0" dirty="0" smtClean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algn="l"/>
                      <a:endParaRPr lang="ru-RU" sz="1500" b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ru-RU" sz="1500" b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Участник закупки должен иметь право заключать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договора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с использованием конкурентных способов (кроме особо опасных, технически сложных и уникальных объектов, объектов использования атомной энергии). При этом,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совокупный размер обязательств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 договорам подряда, заключаемым с использованием конкурентных способов заключения договоров,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не должен превышать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(с учетом цены контракта, заключаемого по результатам аукциона)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предельный размер обязательств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, исходя из которого участник закупки внес взнос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компенсационный фонд обеспечения договорных обязательств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(п. 3.3 Выписки).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381015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14156" y="0"/>
            <a:ext cx="69669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Практика рассмотрения Департаментом государственных закупок Свердловской области заявок участников закупок. Алгоритм работы комиссии. Проблемные вопросы</a:t>
            </a:r>
            <a:r>
              <a:rPr lang="ru-RU" sz="20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  <a:endParaRPr lang="ru-RU" sz="20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3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3" y="173328"/>
            <a:ext cx="941282" cy="69027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040130"/>
            <a:ext cx="9144000" cy="457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085585"/>
              </p:ext>
            </p:extLst>
          </p:nvPr>
        </p:nvGraphicFramePr>
        <p:xfrm>
          <a:off x="653143" y="1165860"/>
          <a:ext cx="7876903" cy="4974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8391">
                  <a:extLst>
                    <a:ext uri="{9D8B030D-6E8A-4147-A177-3AD203B41FA5}">
                      <a16:colId xmlns:a16="http://schemas.microsoft.com/office/drawing/2014/main" val="1772815151"/>
                    </a:ext>
                  </a:extLst>
                </a:gridCol>
                <a:gridCol w="1221891">
                  <a:extLst>
                    <a:ext uri="{9D8B030D-6E8A-4147-A177-3AD203B41FA5}">
                      <a16:colId xmlns:a16="http://schemas.microsoft.com/office/drawing/2014/main" val="3940790809"/>
                    </a:ext>
                  </a:extLst>
                </a:gridCol>
                <a:gridCol w="3986621">
                  <a:extLst>
                    <a:ext uri="{9D8B030D-6E8A-4147-A177-3AD203B41FA5}">
                      <a16:colId xmlns:a16="http://schemas.microsoft.com/office/drawing/2014/main" val="3823563388"/>
                    </a:ext>
                  </a:extLst>
                </a:gridCol>
              </a:tblGrid>
              <a:tr h="4343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Вторые части заявок на участие в электронном аукционе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500" b="0" i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500" b="0" i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4506891"/>
                  </a:ext>
                </a:extLst>
              </a:tr>
              <a:tr h="554103">
                <a:tc rowSpan="2"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копия действующего</a:t>
                      </a:r>
                      <a:r>
                        <a:rPr lang="ru-RU" sz="1400" b="1" baseline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регистрационного удостоверения </a:t>
                      </a:r>
                      <a:r>
                        <a:rPr lang="ru-RU" sz="1200" b="0" baseline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(далее – </a:t>
                      </a:r>
                      <a:r>
                        <a:rPr lang="ru-RU" sz="1200" b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РУ), выданного соответствующими уполномоченными Федеральными органами исполнительной власти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п.</a:t>
                      </a:r>
                      <a:r>
                        <a:rPr lang="ru-RU" sz="1200" b="0" baseline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3 </a:t>
                      </a:r>
                      <a:r>
                        <a:rPr lang="ru-RU" sz="1200" b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ч. 5 ст.66 Федерального закона № 44-ФЗ</a:t>
                      </a:r>
                    </a:p>
                    <a:p>
                      <a:pPr algn="l"/>
                      <a:endParaRPr lang="ru-RU" sz="1500" b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не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путать адрес производителя, держателя РУ </a:t>
                      </a:r>
                      <a:b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</a:b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 местом производства товара.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Постановление АС Уральского округа </a:t>
                      </a:r>
                      <a:b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</a:b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от 02.06.2020 по делу № 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Ф09-2619/20 по делу №</a:t>
                      </a:r>
                      <a:r>
                        <a:rPr lang="en-US" sz="12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А60-45206/2019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3125949"/>
                  </a:ext>
                </a:extLst>
              </a:tr>
              <a:tr h="1063435">
                <a:tc vMerge="1">
                  <a:txBody>
                    <a:bodyPr/>
                    <a:lstStyle/>
                    <a:p>
                      <a:pPr algn="l"/>
                      <a:endParaRPr lang="ru-RU" sz="1500" b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ru-RU" sz="1500" b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РУ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должно быть действующим. Письмо, в котором заказчик/производитель гарантирует, что предоставит РУ сразу после оформления не может заменить РУ.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Постановление АС Центрального округа </a:t>
                      </a:r>
                      <a:br>
                        <a:rPr lang="ru-RU" sz="12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</a:b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от 03.02.2020 по делу № А62-1659/2019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2372412"/>
                  </a:ext>
                </a:extLst>
              </a:tr>
              <a:tr h="7877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документы, подтверждающие соответствие участника такого аукциона требованиям, установленным </a:t>
                      </a: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п. 1 ч. 1 ст. 31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Федерального закона № 44-ФЗ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, или копии этих документов</a:t>
                      </a:r>
                    </a:p>
                    <a:p>
                      <a:pPr algn="l"/>
                      <a:r>
                        <a:rPr lang="ru-RU" sz="1200" b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(в частности копии срочных лицензии и</a:t>
                      </a:r>
                      <a:r>
                        <a:rPr lang="ru-RU" sz="1200" b="0" baseline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иных разрешений)</a:t>
                      </a:r>
                      <a:r>
                        <a:rPr lang="ru-RU" sz="1200" b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 </a:t>
                      </a:r>
                      <a:endParaRPr lang="ru-RU" sz="1200" b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п.</a:t>
                      </a:r>
                      <a:r>
                        <a:rPr lang="ru-RU" sz="1200" b="0" baseline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2 </a:t>
                      </a:r>
                      <a:r>
                        <a:rPr lang="ru-RU" sz="1200" b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ч. 5 ст.66 Федерального закона № 44-ФЗ</a:t>
                      </a:r>
                    </a:p>
                    <a:p>
                      <a:pPr algn="l"/>
                      <a:endParaRPr lang="ru-RU" sz="1500" b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Документы, должны быть действующими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3810153"/>
                  </a:ext>
                </a:extLst>
              </a:tr>
              <a:tr h="733499">
                <a:tc gridSpan="3">
                  <a:txBody>
                    <a:bodyPr/>
                    <a:lstStyle/>
                    <a:p>
                      <a:pPr marL="0" marR="0" lvl="0" indent="3619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При принятии решения по срокам действия</a:t>
                      </a:r>
                      <a:r>
                        <a:rPr lang="ru-RU" sz="1400" baseline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указанных документов, необходимо</a:t>
                      </a:r>
                      <a:r>
                        <a:rPr lang="ru-RU" sz="1400" baseline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ознакомиться </a:t>
                      </a:r>
                      <a:br>
                        <a:rPr lang="ru-RU" sz="1400" baseline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</a:br>
                      <a:r>
                        <a:rPr lang="ru-RU" sz="1400" baseline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 </a:t>
                      </a:r>
                      <a:r>
                        <a:rPr lang="ru-RU" sz="14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Постановлением</a:t>
                      </a:r>
                      <a:r>
                        <a:rPr lang="ru-RU" sz="1400" baseline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Правительства РФ от 03.04.2020 № 440 «О продлении действия разрешений </a:t>
                      </a:r>
                      <a:br>
                        <a:rPr lang="ru-RU" sz="14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</a:br>
                      <a:r>
                        <a:rPr lang="ru-RU" sz="14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 иных особенностях в отношении разрешительной деятельности в 2020 году».</a:t>
                      </a:r>
                      <a:endParaRPr lang="ru-RU" sz="1400" b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sz="1500" b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0" kern="1200" dirty="0">
                        <a:solidFill>
                          <a:schemeClr val="dk1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4764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14156" y="205137"/>
            <a:ext cx="6944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Практика рассмотрения Департаментом государственных закупок Свердловской области заявок участников закупок. Алгоритм работы комиссии. Проблемные вопросы.</a:t>
            </a:r>
            <a:endParaRPr lang="ru-RU" sz="16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56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3" y="173328"/>
            <a:ext cx="941282" cy="69027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91440" y="863602"/>
            <a:ext cx="905256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14156" y="0"/>
            <a:ext cx="698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Практика рассмотрения Департаментом государственных закупок Свердловской области заявок участников закупок. Алгоритм работы комиссии. Проблемные вопросы.</a:t>
            </a:r>
            <a:endParaRPr lang="ru-RU" sz="16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978630"/>
              </p:ext>
            </p:extLst>
          </p:nvPr>
        </p:nvGraphicFramePr>
        <p:xfrm>
          <a:off x="2299064" y="937260"/>
          <a:ext cx="5073286" cy="5714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Acrobat Document" r:id="rId5" imgW="5829120" imgH="7550280" progId="">
                  <p:embed/>
                </p:oleObj>
              </mc:Choice>
              <mc:Fallback>
                <p:oleObj name="Acrobat Document" r:id="rId5" imgW="5829120" imgH="7550280" progId="">
                  <p:embed/>
                  <p:pic>
                    <p:nvPicPr>
                      <p:cNvPr id="0" name="Picture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9064" y="937260"/>
                        <a:ext cx="5073286" cy="57145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20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10629</TotalTime>
  <Words>3230</Words>
  <Application>Microsoft Office PowerPoint</Application>
  <PresentationFormat>Экран (4:3)</PresentationFormat>
  <Paragraphs>151</Paragraphs>
  <Slides>16</Slides>
  <Notes>16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Liberation Serif</vt:lpstr>
      <vt:lpstr>Times New Roman</vt:lpstr>
      <vt:lpstr>Wingdings</vt:lpstr>
      <vt:lpstr>Тема Office</vt:lpstr>
      <vt:lpstr>Acrobat Document</vt:lpstr>
      <vt:lpstr>     Практика рассмотрения Департаментом государственных закупок Свердловской области заявок участников закупок. Алгоритм работы комиссии. Проблемные вопросы.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рассмотрения заявок на определение поставщика (подрядчика, исполнителя) и типичные нарушения законодательства в сфере закупок и защиты конкуренции   Главный специалист отдела регулирования в сфере закупок Департамента государственных закупок Свердловской области  Тараскина Алена Владиславовна</dc:title>
  <dc:creator>Тараскина Алёна Владиславовна</dc:creator>
  <cp:lastModifiedBy>Суховей Ирина Владимировна</cp:lastModifiedBy>
  <cp:revision>588</cp:revision>
  <cp:lastPrinted>2020-09-04T08:48:44Z</cp:lastPrinted>
  <dcterms:created xsi:type="dcterms:W3CDTF">2018-10-23T04:46:21Z</dcterms:created>
  <dcterms:modified xsi:type="dcterms:W3CDTF">2020-09-08T05:24:10Z</dcterms:modified>
</cp:coreProperties>
</file>